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80" r:id="rId4"/>
    <p:sldId id="266" r:id="rId5"/>
    <p:sldId id="277" r:id="rId6"/>
    <p:sldId id="278" r:id="rId7"/>
    <p:sldId id="279" r:id="rId8"/>
    <p:sldId id="261" r:id="rId9"/>
    <p:sldId id="258" r:id="rId10"/>
    <p:sldId id="259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-78" y="-6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9106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8339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1429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4647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389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68484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230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6437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25999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1406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014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A9EDA-83E3-4C4B-9AF0-6BB269A9C7E4}" type="datetimeFigureOut">
              <a:rPr lang="fr-FR" smtClean="0"/>
              <a:pPr/>
              <a:t>06/01/2016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7162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685800"/>
            <a:ext cx="10515600" cy="54911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fr-FR" sz="3600" dirty="0" smtClean="0"/>
              <a:t>Le pitch:</a:t>
            </a:r>
          </a:p>
          <a:p>
            <a:pPr>
              <a:buNone/>
            </a:pPr>
            <a:r>
              <a:rPr lang="fr-FR" sz="3600" dirty="0" smtClean="0"/>
              <a:t>Le robot </a:t>
            </a:r>
            <a:r>
              <a:rPr lang="fr-FR" sz="3600" dirty="0" err="1" smtClean="0"/>
              <a:t>advisor</a:t>
            </a:r>
            <a:r>
              <a:rPr lang="fr-FR" sz="3600" dirty="0" smtClean="0"/>
              <a:t> avec quelque chose en plus :</a:t>
            </a:r>
          </a:p>
          <a:p>
            <a:pPr lvl="1"/>
            <a:r>
              <a:rPr lang="fr-FR" sz="3200" dirty="0" smtClean="0"/>
              <a:t>Ergonomie</a:t>
            </a:r>
          </a:p>
          <a:p>
            <a:pPr lvl="1"/>
            <a:r>
              <a:rPr lang="fr-FR" sz="3200" dirty="0" smtClean="0"/>
              <a:t>Personnalisation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Nouveau client: questionnaire en deux étapes</a:t>
            </a:r>
          </a:p>
          <a:p>
            <a:pPr lvl="1"/>
            <a:r>
              <a:rPr lang="fr-FR" dirty="0" smtClean="0"/>
              <a:t>Qui est tu =&gt; un </a:t>
            </a:r>
            <a:r>
              <a:rPr lang="fr-FR" dirty="0" err="1" smtClean="0"/>
              <a:t>ptf</a:t>
            </a:r>
            <a:r>
              <a:rPr lang="fr-FR" dirty="0" smtClean="0"/>
              <a:t> de base (</a:t>
            </a:r>
            <a:r>
              <a:rPr lang="fr-FR" dirty="0" err="1" smtClean="0"/>
              <a:t>robo</a:t>
            </a:r>
            <a:r>
              <a:rPr lang="fr-FR" dirty="0" smtClean="0"/>
              <a:t> </a:t>
            </a:r>
            <a:r>
              <a:rPr lang="fr-FR" dirty="0" err="1" smtClean="0"/>
              <a:t>advisor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Tes croyances =&gt; des </a:t>
            </a:r>
            <a:r>
              <a:rPr lang="fr-FR" dirty="0" err="1" smtClean="0"/>
              <a:t>deformations</a:t>
            </a:r>
            <a:endParaRPr lang="fr-FR" dirty="0" smtClean="0"/>
          </a:p>
          <a:p>
            <a:r>
              <a:rPr lang="fr-FR" dirty="0" smtClean="0"/>
              <a:t>Client </a:t>
            </a:r>
            <a:r>
              <a:rPr lang="fr-FR" dirty="0" err="1" smtClean="0"/>
              <a:t>recurrent</a:t>
            </a:r>
            <a:endParaRPr lang="fr-FR" dirty="0" smtClean="0"/>
          </a:p>
          <a:p>
            <a:pPr lvl="1"/>
            <a:r>
              <a:rPr lang="fr-FR" dirty="0" smtClean="0"/>
              <a:t>Mode avancé: broker</a:t>
            </a:r>
          </a:p>
          <a:p>
            <a:pPr lvl="1"/>
            <a:r>
              <a:rPr lang="fr-FR" dirty="0" smtClean="0"/>
              <a:t>Mode normal: </a:t>
            </a:r>
            <a:r>
              <a:rPr lang="fr-FR" dirty="0" err="1" smtClean="0"/>
              <a:t>rebalancer</a:t>
            </a:r>
            <a:r>
              <a:rPr lang="fr-FR" dirty="0" smtClean="0"/>
              <a:t> l’ensemble</a:t>
            </a:r>
          </a:p>
          <a:p>
            <a:pPr lvl="1"/>
            <a:r>
              <a:rPr lang="fr-FR" dirty="0" smtClean="0"/>
              <a:t>On arrive au mode normal soit par l’actualité soit par ‘revoir ma stratégie’</a:t>
            </a:r>
            <a:endParaRPr lang="fr-FR" dirty="0"/>
          </a:p>
          <a:p>
            <a:r>
              <a:rPr lang="fr-FR" dirty="0" smtClean="0"/>
              <a:t>Comparer son </a:t>
            </a:r>
            <a:r>
              <a:rPr lang="fr-FR" dirty="0" err="1" smtClean="0"/>
              <a:t>portfeuille</a:t>
            </a:r>
            <a:endParaRPr lang="fr-FR" dirty="0" smtClean="0"/>
          </a:p>
          <a:p>
            <a:pPr lvl="1"/>
            <a:r>
              <a:rPr lang="fr-FR" dirty="0" smtClean="0"/>
              <a:t>Reformuler en </a:t>
            </a:r>
            <a:r>
              <a:rPr lang="fr-FR" dirty="0" err="1" smtClean="0"/>
              <a:t>francais</a:t>
            </a:r>
            <a:endParaRPr lang="fr-FR" dirty="0" smtClean="0"/>
          </a:p>
          <a:p>
            <a:pPr lvl="1"/>
            <a:r>
              <a:rPr lang="fr-FR" dirty="0" smtClean="0"/>
              <a:t>Reformuler en visuel (comparaison graphes)</a:t>
            </a:r>
          </a:p>
          <a:p>
            <a:pPr lvl="1"/>
            <a:r>
              <a:rPr lang="fr-FR" dirty="0" smtClean="0"/>
              <a:t>Comparer avec un autre portefeuille, une autre stratégie (avant / </a:t>
            </a:r>
            <a:r>
              <a:rPr lang="fr-FR" dirty="0" err="1" smtClean="0"/>
              <a:t>apres</a:t>
            </a:r>
            <a:r>
              <a:rPr lang="fr-FR" dirty="0" smtClean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5936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2450" y="663574"/>
            <a:ext cx="10515600" cy="5241925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Portrait robot du client : caractéristique</a:t>
            </a:r>
          </a:p>
          <a:p>
            <a:pPr lvl="1"/>
            <a:r>
              <a:rPr lang="fr-FR" dirty="0" smtClean="0"/>
              <a:t>à l’aise avec internet</a:t>
            </a:r>
          </a:p>
          <a:p>
            <a:pPr lvl="1"/>
            <a:r>
              <a:rPr lang="fr-FR" dirty="0" smtClean="0"/>
              <a:t>A de l’argent à investir (&gt; 10000 euros)</a:t>
            </a:r>
          </a:p>
          <a:p>
            <a:pPr lvl="1"/>
            <a:r>
              <a:rPr lang="fr-FR" dirty="0" smtClean="0"/>
              <a:t>Est capable d’épargner &gt; 100 euros / mois</a:t>
            </a:r>
          </a:p>
          <a:p>
            <a:pPr lvl="1"/>
            <a:r>
              <a:rPr lang="fr-FR" dirty="0" smtClean="0"/>
              <a:t>A typiquement une épargne aujourd’hui de type Livret A, PEL ou assurance vie qu’il ne suit pas</a:t>
            </a:r>
          </a:p>
          <a:p>
            <a:pPr lvl="2"/>
            <a:r>
              <a:rPr lang="fr-FR" dirty="0" smtClean="0"/>
              <a:t>Pas attiré par la bourse, le trading: recherche des placements de moyen / long terme, d’investissement plutôt que spéculation</a:t>
            </a:r>
          </a:p>
          <a:p>
            <a:pPr lvl="2"/>
            <a:r>
              <a:rPr lang="fr-FR" dirty="0" smtClean="0"/>
              <a:t>A l’aise avec l’argent, mais connait peu la finance ou en a une mauvaise image</a:t>
            </a:r>
          </a:p>
          <a:p>
            <a:pPr lvl="1"/>
            <a:r>
              <a:rPr lang="fr-FR" dirty="0" smtClean="0"/>
              <a:t>Est éduqué, intéressé par l’économie, a des idées / valeurs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Exemple d’</a:t>
            </a:r>
            <a:r>
              <a:rPr lang="fr-FR" dirty="0" err="1" smtClean="0"/>
              <a:t>archetype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Jeune urbain (30- 40), travaille, profession cadre, commence à avoir de l’épargne dont il ne sait pas quoi faire, a une image des banque et de la gestion de fortune inspirée du « loup de </a:t>
            </a:r>
            <a:r>
              <a:rPr lang="fr-FR" dirty="0" err="1" smtClean="0"/>
              <a:t>wall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 » (trouve que la banque est trop chère + que la finance n’est pas liée à l’économie), bobo, est à l’aise avec les </a:t>
            </a:r>
            <a:r>
              <a:rPr lang="fr-FR" dirty="0" err="1" smtClean="0"/>
              <a:t>nouveelles</a:t>
            </a:r>
            <a:r>
              <a:rPr lang="fr-FR" dirty="0" smtClean="0"/>
              <a:t> technos, a un </a:t>
            </a:r>
            <a:r>
              <a:rPr lang="fr-FR" dirty="0" err="1" smtClean="0"/>
              <a:t>iphone</a:t>
            </a:r>
            <a:r>
              <a:rPr lang="fr-FR" dirty="0" smtClean="0"/>
              <a:t> ou une tablette.</a:t>
            </a:r>
          </a:p>
        </p:txBody>
      </p:sp>
    </p:spTree>
    <p:extLst>
      <p:ext uri="{BB962C8B-B14F-4D97-AF65-F5344CB8AC3E}">
        <p14:creationId xmlns:p14="http://schemas.microsoft.com/office/powerpoint/2010/main" xmlns="" val="108949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3950" y="7048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Accueil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52900" y="7048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Questionnaire</a:t>
            </a:r>
          </a:p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Qui êtes vous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82213" y="69532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Formulaire de Création de compte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29525" y="7048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</a:rPr>
              <a:t>Récap</a:t>
            </a:r>
            <a:endParaRPr lang="fr-FR" sz="1400" dirty="0" smtClean="0">
              <a:solidFill>
                <a:schemeClr val="tx1"/>
              </a:solidFill>
            </a:endParaRPr>
          </a:p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Alertes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23950" y="205740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Pages de détails, prix, …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/>
          <p:cNvCxnSpPr>
            <a:stCxn id="6" idx="3"/>
            <a:endCxn id="8" idx="1"/>
          </p:cNvCxnSpPr>
          <p:nvPr/>
        </p:nvCxnSpPr>
        <p:spPr>
          <a:xfrm>
            <a:off x="2514600" y="1085850"/>
            <a:ext cx="163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2" idx="3"/>
            <a:endCxn id="8" idx="1"/>
          </p:cNvCxnSpPr>
          <p:nvPr/>
        </p:nvCxnSpPr>
        <p:spPr>
          <a:xfrm flipV="1">
            <a:off x="2514600" y="1085850"/>
            <a:ext cx="1638300" cy="135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" idx="2"/>
            <a:endCxn id="12" idx="0"/>
          </p:cNvCxnSpPr>
          <p:nvPr/>
        </p:nvCxnSpPr>
        <p:spPr>
          <a:xfrm>
            <a:off x="1819275" y="1466850"/>
            <a:ext cx="0" cy="5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8" idx="3"/>
            <a:endCxn id="11" idx="1"/>
          </p:cNvCxnSpPr>
          <p:nvPr/>
        </p:nvCxnSpPr>
        <p:spPr>
          <a:xfrm>
            <a:off x="5543550" y="1085850"/>
            <a:ext cx="208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121752" y="412805"/>
            <a:ext cx="145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N étapes / </a:t>
            </a:r>
            <a:r>
              <a:rPr lang="fr-FR" sz="1400" dirty="0" err="1" smtClean="0"/>
              <a:t>popup</a:t>
            </a:r>
            <a:endParaRPr lang="fr-FR" sz="1400" dirty="0"/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247650" y="3067050"/>
            <a:ext cx="11753850" cy="19050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9020175" y="1076325"/>
            <a:ext cx="106203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226219" y="177284"/>
            <a:ext cx="293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Partie publique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079" y="3162270"/>
            <a:ext cx="1486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Partie </a:t>
            </a:r>
            <a:r>
              <a:rPr lang="fr-FR" sz="2000" b="1" dirty="0" smtClean="0">
                <a:solidFill>
                  <a:schemeClr val="accent1"/>
                </a:solidFill>
              </a:rPr>
              <a:t>Client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23950" y="36349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Synthèse: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Montant</a:t>
            </a:r>
          </a:p>
          <a:p>
            <a:pPr algn="ctr"/>
            <a:r>
              <a:rPr lang="fr-FR" sz="1200" dirty="0" err="1" smtClean="0">
                <a:solidFill>
                  <a:schemeClr val="tx1"/>
                </a:solidFill>
              </a:rPr>
              <a:t>Strat</a:t>
            </a:r>
            <a:r>
              <a:rPr lang="fr-FR" sz="1200" dirty="0" smtClean="0">
                <a:solidFill>
                  <a:schemeClr val="tx1"/>
                </a:solidFill>
              </a:rPr>
              <a:t>. actuelle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072929" y="363858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Ajuster le montant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Revoir stratégie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Mode expert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082213" y="364807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Investir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082213" y="473392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</a:rPr>
              <a:t>Recap</a:t>
            </a:r>
            <a:endParaRPr lang="fr-FR" sz="1200" dirty="0" smtClean="0">
              <a:solidFill>
                <a:schemeClr val="tx1"/>
              </a:solidFill>
            </a:endParaRPr>
          </a:p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Comparer/expliquer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53614" y="4718943"/>
            <a:ext cx="126176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Historique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Expliquer, (</a:t>
            </a:r>
            <a:r>
              <a:rPr lang="fr-FR" sz="1200" dirty="0" smtClean="0">
                <a:solidFill>
                  <a:srgbClr val="FF0000"/>
                </a:solidFill>
              </a:rPr>
              <a:t>TODO</a:t>
            </a:r>
            <a:r>
              <a:rPr lang="fr-FR" sz="1200" dirty="0" smtClean="0">
                <a:solidFill>
                  <a:schemeClr val="tx1"/>
                </a:solidFill>
              </a:rPr>
              <a:t>)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072929" y="5810249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</a:rPr>
              <a:t>Notif</a:t>
            </a:r>
            <a:r>
              <a:rPr lang="fr-FR" sz="1400" dirty="0" smtClean="0">
                <a:solidFill>
                  <a:schemeClr val="tx1"/>
                </a:solidFill>
              </a:rPr>
              <a:t> actualité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254794" y="5562600"/>
            <a:ext cx="11753850" cy="19050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7" idx="3"/>
            <a:endCxn id="38" idx="1"/>
          </p:cNvCxnSpPr>
          <p:nvPr/>
        </p:nvCxnSpPr>
        <p:spPr>
          <a:xfrm>
            <a:off x="2514600" y="4015950"/>
            <a:ext cx="1558329" cy="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38" idx="3"/>
            <a:endCxn id="39" idx="1"/>
          </p:cNvCxnSpPr>
          <p:nvPr/>
        </p:nvCxnSpPr>
        <p:spPr>
          <a:xfrm>
            <a:off x="5463579" y="4019580"/>
            <a:ext cx="4618634" cy="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10" idx="2"/>
            <a:endCxn id="39" idx="0"/>
          </p:cNvCxnSpPr>
          <p:nvPr/>
        </p:nvCxnSpPr>
        <p:spPr>
          <a:xfrm>
            <a:off x="10777538" y="1457325"/>
            <a:ext cx="0" cy="219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0" idx="1"/>
            <a:endCxn id="59" idx="3"/>
          </p:cNvCxnSpPr>
          <p:nvPr/>
        </p:nvCxnSpPr>
        <p:spPr>
          <a:xfrm flipH="1">
            <a:off x="8077200" y="5114925"/>
            <a:ext cx="2005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686550" y="473392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Définir un montant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62" name="Connecteur droit avec flèche 61"/>
          <p:cNvCxnSpPr>
            <a:stCxn id="38" idx="2"/>
            <a:endCxn id="59" idx="1"/>
          </p:cNvCxnSpPr>
          <p:nvPr/>
        </p:nvCxnSpPr>
        <p:spPr>
          <a:xfrm>
            <a:off x="4768254" y="4400580"/>
            <a:ext cx="1918296" cy="714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en angle 69"/>
          <p:cNvCxnSpPr>
            <a:stCxn id="42" idx="3"/>
            <a:endCxn id="39" idx="3"/>
          </p:cNvCxnSpPr>
          <p:nvPr/>
        </p:nvCxnSpPr>
        <p:spPr>
          <a:xfrm flipV="1">
            <a:off x="5463579" y="4029075"/>
            <a:ext cx="6009284" cy="2162174"/>
          </a:xfrm>
          <a:prstGeom prst="bentConnector3">
            <a:avLst>
              <a:gd name="adj1" fmla="val 1038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>
            <a:stCxn id="39" idx="2"/>
            <a:endCxn id="40" idx="0"/>
          </p:cNvCxnSpPr>
          <p:nvPr/>
        </p:nvCxnSpPr>
        <p:spPr>
          <a:xfrm>
            <a:off x="10777538" y="4410075"/>
            <a:ext cx="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37" idx="2"/>
            <a:endCxn id="41" idx="0"/>
          </p:cNvCxnSpPr>
          <p:nvPr/>
        </p:nvCxnSpPr>
        <p:spPr>
          <a:xfrm flipH="1">
            <a:off x="1684494" y="4396950"/>
            <a:ext cx="134781" cy="32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/>
          <p:cNvSpPr txBox="1"/>
          <p:nvPr/>
        </p:nvSpPr>
        <p:spPr>
          <a:xfrm>
            <a:off x="2864724" y="831220"/>
            <a:ext cx="728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Essayer</a:t>
            </a:r>
            <a:endParaRPr lang="fr-FR" sz="1400" dirty="0"/>
          </a:p>
        </p:txBody>
      </p:sp>
      <p:sp>
        <p:nvSpPr>
          <p:cNvPr id="80" name="ZoneTexte 79"/>
          <p:cNvSpPr txBox="1"/>
          <p:nvPr/>
        </p:nvSpPr>
        <p:spPr>
          <a:xfrm>
            <a:off x="6122689" y="817662"/>
            <a:ext cx="1282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Dernière étape</a:t>
            </a:r>
            <a:endParaRPr lang="fr-FR" sz="1400" dirty="0"/>
          </a:p>
        </p:txBody>
      </p:sp>
      <p:sp>
        <p:nvSpPr>
          <p:cNvPr id="81" name="ZoneTexte 80"/>
          <p:cNvSpPr txBox="1"/>
          <p:nvPr/>
        </p:nvSpPr>
        <p:spPr>
          <a:xfrm>
            <a:off x="8953915" y="854304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Ouvrir un compte</a:t>
            </a:r>
            <a:endParaRPr lang="fr-FR" sz="1100" dirty="0"/>
          </a:p>
        </p:txBody>
      </p:sp>
      <p:sp>
        <p:nvSpPr>
          <p:cNvPr id="82" name="ZoneTexte 81"/>
          <p:cNvSpPr txBox="1"/>
          <p:nvPr/>
        </p:nvSpPr>
        <p:spPr>
          <a:xfrm>
            <a:off x="6131719" y="1428706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Revoir</a:t>
            </a:r>
            <a:endParaRPr lang="fr-FR" sz="1100" dirty="0"/>
          </a:p>
        </p:txBody>
      </p:sp>
      <p:cxnSp>
        <p:nvCxnSpPr>
          <p:cNvPr id="88" name="Connecteur en angle 87"/>
          <p:cNvCxnSpPr>
            <a:stCxn id="11" idx="2"/>
            <a:endCxn id="8" idx="2"/>
          </p:cNvCxnSpPr>
          <p:nvPr/>
        </p:nvCxnSpPr>
        <p:spPr>
          <a:xfrm rot="5400000">
            <a:off x="6586538" y="-271462"/>
            <a:ext cx="12700" cy="3476625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/>
          <p:cNvSpPr txBox="1"/>
          <p:nvPr/>
        </p:nvSpPr>
        <p:spPr>
          <a:xfrm>
            <a:off x="1455525" y="1606747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Menus</a:t>
            </a:r>
            <a:endParaRPr lang="fr-FR" sz="1400" dirty="0"/>
          </a:p>
        </p:txBody>
      </p:sp>
      <p:sp>
        <p:nvSpPr>
          <p:cNvPr id="91" name="ZoneTexte 90"/>
          <p:cNvSpPr txBox="1"/>
          <p:nvPr/>
        </p:nvSpPr>
        <p:spPr>
          <a:xfrm>
            <a:off x="10482425" y="1978254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Valider</a:t>
            </a:r>
            <a:endParaRPr lang="fr-FR" sz="1100" dirty="0"/>
          </a:p>
        </p:txBody>
      </p:sp>
      <p:sp>
        <p:nvSpPr>
          <p:cNvPr id="92" name="ZoneTexte 91"/>
          <p:cNvSpPr txBox="1"/>
          <p:nvPr/>
        </p:nvSpPr>
        <p:spPr>
          <a:xfrm>
            <a:off x="2744979" y="3760887"/>
            <a:ext cx="118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Menu Investir</a:t>
            </a:r>
            <a:endParaRPr lang="fr-FR" sz="1400" dirty="0"/>
          </a:p>
        </p:txBody>
      </p:sp>
      <p:sp>
        <p:nvSpPr>
          <p:cNvPr id="93" name="ZoneTexte 92"/>
          <p:cNvSpPr txBox="1"/>
          <p:nvPr/>
        </p:nvSpPr>
        <p:spPr>
          <a:xfrm>
            <a:off x="7290305" y="3706684"/>
            <a:ext cx="13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Revoir stratégie</a:t>
            </a:r>
            <a:endParaRPr lang="fr-FR" sz="1400" dirty="0"/>
          </a:p>
        </p:txBody>
      </p:sp>
      <p:sp>
        <p:nvSpPr>
          <p:cNvPr id="94" name="ZoneTexte 93"/>
          <p:cNvSpPr txBox="1"/>
          <p:nvPr/>
        </p:nvSpPr>
        <p:spPr>
          <a:xfrm>
            <a:off x="5645718" y="4467224"/>
            <a:ext cx="825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Montant</a:t>
            </a:r>
            <a:endParaRPr lang="fr-FR" sz="1400" dirty="0"/>
          </a:p>
        </p:txBody>
      </p:sp>
      <p:sp>
        <p:nvSpPr>
          <p:cNvPr id="95" name="ZoneTexte 94"/>
          <p:cNvSpPr txBox="1"/>
          <p:nvPr/>
        </p:nvSpPr>
        <p:spPr>
          <a:xfrm>
            <a:off x="10437252" y="4389537"/>
            <a:ext cx="680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valider</a:t>
            </a:r>
            <a:endParaRPr lang="fr-FR" sz="1400" dirty="0"/>
          </a:p>
        </p:txBody>
      </p:sp>
      <p:sp>
        <p:nvSpPr>
          <p:cNvPr id="96" name="ZoneTexte 95"/>
          <p:cNvSpPr txBox="1"/>
          <p:nvPr/>
        </p:nvSpPr>
        <p:spPr>
          <a:xfrm>
            <a:off x="8720138" y="4832449"/>
            <a:ext cx="694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Valider</a:t>
            </a:r>
            <a:endParaRPr lang="fr-FR" sz="1400" dirty="0"/>
          </a:p>
        </p:txBody>
      </p:sp>
      <p:sp>
        <p:nvSpPr>
          <p:cNvPr id="97" name="ZoneTexte 96"/>
          <p:cNvSpPr txBox="1"/>
          <p:nvPr/>
        </p:nvSpPr>
        <p:spPr>
          <a:xfrm>
            <a:off x="1797251" y="4389536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Menus</a:t>
            </a:r>
            <a:endParaRPr lang="fr-FR" sz="1400" dirty="0"/>
          </a:p>
        </p:txBody>
      </p:sp>
      <p:sp>
        <p:nvSpPr>
          <p:cNvPr id="98" name="ZoneTexte 97"/>
          <p:cNvSpPr txBox="1"/>
          <p:nvPr/>
        </p:nvSpPr>
        <p:spPr>
          <a:xfrm>
            <a:off x="7414454" y="5916809"/>
            <a:ext cx="13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Revoir stratégie</a:t>
            </a:r>
            <a:endParaRPr lang="fr-FR" sz="1400" dirty="0"/>
          </a:p>
        </p:txBody>
      </p:sp>
      <p:cxnSp>
        <p:nvCxnSpPr>
          <p:cNvPr id="99" name="Connecteur en angle 98"/>
          <p:cNvCxnSpPr>
            <a:stCxn id="42" idx="1"/>
            <a:endCxn id="37" idx="1"/>
          </p:cNvCxnSpPr>
          <p:nvPr/>
        </p:nvCxnSpPr>
        <p:spPr>
          <a:xfrm rot="10800000">
            <a:off x="1123951" y="4015951"/>
            <a:ext cx="2948979" cy="2175299"/>
          </a:xfrm>
          <a:prstGeom prst="bentConnector3">
            <a:avLst>
              <a:gd name="adj1" fmla="val 1077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903724" y="5891509"/>
            <a:ext cx="1444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Voir mon compte</a:t>
            </a:r>
            <a:endParaRPr lang="fr-FR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37079" y="5625615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Email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068168" y="4716722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Mode expert</a:t>
            </a:r>
          </a:p>
          <a:p>
            <a:pPr algn="ctr"/>
            <a:r>
              <a:rPr lang="fr-FR" sz="1200" dirty="0" smtClean="0">
                <a:solidFill>
                  <a:srgbClr val="FF0000"/>
                </a:solidFill>
              </a:rPr>
              <a:t>TODO</a:t>
            </a:r>
            <a:endParaRPr lang="fr-FR" sz="1200" dirty="0">
              <a:solidFill>
                <a:srgbClr val="FF0000"/>
              </a:solidFill>
            </a:endParaRPr>
          </a:p>
        </p:txBody>
      </p:sp>
      <p:cxnSp>
        <p:nvCxnSpPr>
          <p:cNvPr id="105" name="Connecteur droit avec flèche 104"/>
          <p:cNvCxnSpPr>
            <a:stCxn id="38" idx="2"/>
            <a:endCxn id="104" idx="0"/>
          </p:cNvCxnSpPr>
          <p:nvPr/>
        </p:nvCxnSpPr>
        <p:spPr>
          <a:xfrm flipH="1">
            <a:off x="4763493" y="4400580"/>
            <a:ext cx="4761" cy="31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416744" y="4729162"/>
            <a:ext cx="119684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Social (</a:t>
            </a:r>
            <a:r>
              <a:rPr lang="fr-FR" sz="1200" dirty="0" smtClean="0">
                <a:solidFill>
                  <a:srgbClr val="FF0000"/>
                </a:solidFill>
              </a:rPr>
              <a:t>TODO</a:t>
            </a:r>
            <a:r>
              <a:rPr lang="fr-FR" sz="1200" dirty="0" smtClean="0">
                <a:solidFill>
                  <a:schemeClr val="tx1"/>
                </a:solidFill>
              </a:rPr>
              <a:t>)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53" name="Connecteur droit avec flèche 52"/>
          <p:cNvCxnSpPr>
            <a:stCxn id="37" idx="2"/>
            <a:endCxn id="52" idx="0"/>
          </p:cNvCxnSpPr>
          <p:nvPr/>
        </p:nvCxnSpPr>
        <p:spPr>
          <a:xfrm>
            <a:off x="1819275" y="4396950"/>
            <a:ext cx="1195889" cy="33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2357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50000" t="8496" r="625" b="2734"/>
          <a:stretch>
            <a:fillRect/>
          </a:stretch>
        </p:blipFill>
        <p:spPr bwMode="auto">
          <a:xfrm>
            <a:off x="361951" y="1485900"/>
            <a:ext cx="552311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00100" y="914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Page d’accueil (photo à recentrer)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50078" t="8691" r="1172" b="2539"/>
          <a:stretch>
            <a:fillRect/>
          </a:stretch>
        </p:blipFill>
        <p:spPr bwMode="auto">
          <a:xfrm>
            <a:off x="6368264" y="1457325"/>
            <a:ext cx="5413972" cy="394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72250" y="914400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Questionnaire qui êtes-vous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93D0855C-0229-44F2-875C-AA747CB90340" descr="37488C1C-F1AD-4646-9B38-3A40B9DFAD66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0011" y="1256885"/>
            <a:ext cx="5775486" cy="384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DC5A60DE-27B1-4754-BDCC-E0DE53676C4B" descr="FCB48820-B430-49F7-B6FB-593BEB32473F@netina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72" y="1257299"/>
            <a:ext cx="5246264" cy="3853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66057" y="798285"/>
            <a:ext cx="532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Récap</a:t>
            </a:r>
            <a:r>
              <a:rPr lang="fr-FR" dirty="0" smtClean="0"/>
              <a:t> / alertes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5988" y="682174"/>
            <a:ext cx="669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Formulaire création de compte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020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458DB36D-1B73-47F1-992E-E74B423A3A90" descr="34D1B7E6-A0F7-46FA-98E3-0A46623DB711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123" y="1277815"/>
            <a:ext cx="5717797" cy="400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0C2F65EA-8454-439D-A206-3D47E6FEEB82" descr="EA1BB877-5160-429A-B3FD-03213F5FA83A@netina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8464" y="1240970"/>
            <a:ext cx="5442596" cy="403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17715" y="580569"/>
            <a:ext cx="56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Investir + visualisation 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1141" y="580575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Etape 2 : </a:t>
            </a:r>
            <a:r>
              <a:rPr lang="fr-FR" dirty="0" smtClean="0"/>
              <a:t>ajuster le montant,  revoir stratégie, ajuster le montant, mode expert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8246" y="5509846"/>
            <a:ext cx="5380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Possibilité de naviguer librement dans l’arbre </a:t>
            </a:r>
            <a:br>
              <a:rPr lang="fr-FR" sz="1400" dirty="0" smtClean="0"/>
            </a:br>
            <a:r>
              <a:rPr lang="fr-FR" sz="1400" dirty="0" smtClean="0"/>
              <a:t>deux sélections = possibilité d’ajuster l’intensité d’investissement (un peu, beaucoup…)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4708" y="1922585"/>
            <a:ext cx="361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Phrase récapitulative « je veux investir en France… » 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941169" y="3071446"/>
            <a:ext cx="160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Retirer de l’argent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FAC91106-8EBB-49F8-8233-7BE6BC9C0007" descr="A1F38957-5A1B-430C-BA97-16654411F6D8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04" y="1647928"/>
            <a:ext cx="5780396" cy="404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7704" y="899884"/>
            <a:ext cx="532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Récapitulatif avant </a:t>
            </a:r>
            <a:r>
              <a:rPr lang="fr-FR" dirty="0" smtClean="0"/>
              <a:t>investissement (+ pop-up « Confirmer investissement»)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49950" t="7774" r="156"/>
          <a:stretch>
            <a:fillRect/>
          </a:stretch>
        </p:blipFill>
        <p:spPr bwMode="auto">
          <a:xfrm>
            <a:off x="6183086" y="1531257"/>
            <a:ext cx="5660571" cy="418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99195" y="1045029"/>
            <a:ext cx="58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Synthèse du portefeuille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677400" y="5057775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Description de la stratégie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49805" t="8496" b="391"/>
          <a:stretch>
            <a:fillRect/>
          </a:stretch>
        </p:blipFill>
        <p:spPr bwMode="auto">
          <a:xfrm>
            <a:off x="381000" y="1828800"/>
            <a:ext cx="5172465" cy="375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29100" y="971550"/>
            <a:ext cx="52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Page des prix – menu principal 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399" y="1752600"/>
            <a:ext cx="5660143" cy="400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500" y="8350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fr-FR" dirty="0" smtClean="0"/>
              <a:t>But de l’investissement</a:t>
            </a:r>
          </a:p>
          <a:p>
            <a:pPr lvl="1"/>
            <a:r>
              <a:rPr lang="fr-FR" dirty="0" smtClean="0"/>
              <a:t>Revenu</a:t>
            </a:r>
          </a:p>
          <a:p>
            <a:pPr lvl="1"/>
            <a:r>
              <a:rPr lang="fr-FR" dirty="0" smtClean="0"/>
              <a:t>Capitaliser</a:t>
            </a:r>
          </a:p>
          <a:p>
            <a:pPr lvl="1"/>
            <a:r>
              <a:rPr lang="fr-FR" dirty="0" err="1" smtClean="0"/>
              <a:t>defiscaliser</a:t>
            </a:r>
            <a:endParaRPr lang="fr-FR" dirty="0" smtClean="0"/>
          </a:p>
          <a:p>
            <a:r>
              <a:rPr lang="fr-FR" dirty="0" smtClean="0"/>
              <a:t>Combien</a:t>
            </a:r>
          </a:p>
          <a:p>
            <a:pPr lvl="1"/>
            <a:r>
              <a:rPr lang="fr-FR" dirty="0" smtClean="0"/>
              <a:t>Votre cible (montant, revenu mensuel de …)</a:t>
            </a:r>
          </a:p>
          <a:p>
            <a:pPr lvl="1"/>
            <a:r>
              <a:rPr lang="fr-FR" dirty="0" smtClean="0"/>
              <a:t>Epargne mensuelle</a:t>
            </a:r>
          </a:p>
          <a:p>
            <a:pPr lvl="1"/>
            <a:r>
              <a:rPr lang="fr-FR" dirty="0" smtClean="0"/>
              <a:t>Horizon de temps</a:t>
            </a:r>
          </a:p>
          <a:p>
            <a:r>
              <a:rPr lang="fr-FR" dirty="0" smtClean="0"/>
              <a:t>Vous</a:t>
            </a:r>
          </a:p>
          <a:p>
            <a:pPr lvl="1"/>
            <a:r>
              <a:rPr lang="fr-FR" dirty="0" smtClean="0"/>
              <a:t>Age</a:t>
            </a:r>
          </a:p>
          <a:p>
            <a:pPr lvl="1"/>
            <a:r>
              <a:rPr lang="fr-FR" dirty="0" smtClean="0"/>
              <a:t>Revenus</a:t>
            </a:r>
          </a:p>
          <a:p>
            <a:pPr lvl="1"/>
            <a:r>
              <a:rPr lang="fr-FR" dirty="0" smtClean="0"/>
              <a:t>Patrimoine total</a:t>
            </a:r>
          </a:p>
          <a:p>
            <a:r>
              <a:rPr lang="fr-FR" dirty="0" smtClean="0"/>
              <a:t>Niveau de risque acceptable</a:t>
            </a:r>
          </a:p>
          <a:p>
            <a:r>
              <a:rPr lang="fr-FR" dirty="0" err="1" smtClean="0"/>
              <a:t>Recap</a:t>
            </a:r>
            <a:endParaRPr lang="fr-FR" dirty="0"/>
          </a:p>
          <a:p>
            <a:pPr lvl="1"/>
            <a:r>
              <a:rPr lang="fr-FR" dirty="0" smtClean="0"/>
              <a:t>Reformuler</a:t>
            </a:r>
          </a:p>
          <a:p>
            <a:pPr lvl="1"/>
            <a:r>
              <a:rPr lang="fr-FR" dirty="0" smtClean="0"/>
              <a:t>Afficher alerte (</a:t>
            </a:r>
            <a:r>
              <a:rPr lang="fr-FR" dirty="0" err="1" smtClean="0"/>
              <a:t>coherence</a:t>
            </a:r>
            <a:r>
              <a:rPr lang="fr-FR" dirty="0" smtClean="0"/>
              <a:t> horizon temps / niveau de risque, etc…)</a:t>
            </a:r>
          </a:p>
          <a:p>
            <a:pPr lvl="1"/>
            <a:r>
              <a:rPr lang="fr-FR" dirty="0" smtClean="0"/>
              <a:t>Revoir ou valider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46941" y="115762"/>
            <a:ext cx="352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Questionnaire site web 1: qui est tu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4218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09650"/>
            <a:ext cx="10515600" cy="5167313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fr-FR" dirty="0" smtClean="0"/>
              <a:t>Parcourir plusieurs fois l’arbre , affecter un poids à chaque choix (pas du tout, un peu, beaucoup, …).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Explorer les stratégies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 smtClean="0"/>
              <a:t>Je veux investir dans l’économie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PME / grand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Régions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Liste de régions puis pays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Secteurs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Liste de secteurs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/>
              <a:t> </a:t>
            </a:r>
            <a:r>
              <a:rPr lang="fr-FR" dirty="0" smtClean="0"/>
              <a:t>valeurs 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Social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écologie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Matières premières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fr-FR" dirty="0" smtClean="0"/>
              <a:t>Je veux financer la dette publique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Par région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 smtClean="0"/>
              <a:t>Par rapport à l’actualité </a:t>
            </a:r>
          </a:p>
          <a:p>
            <a:pPr marL="1828800" lvl="3" indent="-457200">
              <a:buFont typeface="+mj-lt"/>
              <a:buAutoNum type="arabicPeriod"/>
            </a:pPr>
            <a:r>
              <a:rPr lang="fr-FR" dirty="0" smtClean="0"/>
              <a:t>Pensez vous que la chine va continuer à baisser?</a:t>
            </a:r>
          </a:p>
          <a:p>
            <a:pPr marL="1828800" lvl="3" indent="-457200">
              <a:buFont typeface="+mj-lt"/>
              <a:buAutoNum type="arabicPeriod"/>
            </a:pPr>
            <a:r>
              <a:rPr lang="fr-FR" dirty="0" smtClean="0"/>
              <a:t>Pensez vous que les cours du </a:t>
            </a:r>
            <a:r>
              <a:rPr lang="fr-FR" dirty="0" err="1" smtClean="0"/>
              <a:t>petrole</a:t>
            </a:r>
            <a:r>
              <a:rPr lang="fr-FR" dirty="0" smtClean="0"/>
              <a:t> vont rester bas?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 smtClean="0"/>
              <a:t>Copier un ami</a:t>
            </a:r>
          </a:p>
          <a:p>
            <a:pPr lvl="1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46941" y="115762"/>
            <a:ext cx="570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Questionnaire site web 2: quelles sont tes valeurs / investir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99016049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530</Words>
  <Application>Microsoft Office PowerPoint</Application>
  <PresentationFormat>Custom</PresentationFormat>
  <Paragraphs>120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Thème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Hadrien Devichi</dc:creator>
  <cp:lastModifiedBy>Ninon BAJARD (nbajard120115)</cp:lastModifiedBy>
  <cp:revision>61</cp:revision>
  <dcterms:created xsi:type="dcterms:W3CDTF">2015-12-29T13:54:56Z</dcterms:created>
  <dcterms:modified xsi:type="dcterms:W3CDTF">2016-01-06T10:52:14Z</dcterms:modified>
</cp:coreProperties>
</file>